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j8M0ESjguIqArCtCCcTapIxWQg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f99c8df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f99c8df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yl4860@columbia.edu"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hyperlink" Target="https://developer.twitter.com/en/apply-for-access.html" TargetMode="External"/><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spark.apache.org/docs/latest/streaming-programming-guide.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sz="2800"/>
              <a:t>EECS E6893 Big Data Analytics</a:t>
            </a:r>
            <a:br>
              <a:rPr lang="en-GB" sz="2800"/>
            </a:br>
            <a:r>
              <a:rPr lang="en-GB" sz="2800"/>
              <a:t>HW2: </a:t>
            </a:r>
            <a:r>
              <a:rPr lang="en-GB" sz="2800"/>
              <a:t>Classification</a:t>
            </a:r>
            <a:r>
              <a:rPr lang="en-GB" sz="2800"/>
              <a:t> and Twi</a:t>
            </a:r>
            <a:r>
              <a:rPr lang="en-GB" sz="2800"/>
              <a:t>tter data analysis with Spark Streaming</a:t>
            </a:r>
            <a:endParaRPr sz="2800"/>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rPr lang="en-GB" sz="1800"/>
              <a:t>Yunhang Lin</a:t>
            </a:r>
            <a:r>
              <a:rPr lang="en-GB" sz="1800"/>
              <a:t>, </a:t>
            </a:r>
            <a:r>
              <a:rPr lang="en-GB" sz="1800" u="sng">
                <a:solidFill>
                  <a:schemeClr val="hlink"/>
                </a:solidFill>
                <a:hlinkClick r:id="rId3"/>
              </a:rPr>
              <a:t>yl4860@columbia.edu</a:t>
            </a:r>
            <a:endParaRPr sz="1800"/>
          </a:p>
          <a:p>
            <a:pPr indent="0" lvl="0" marL="0" rtl="0" algn="l">
              <a:lnSpc>
                <a:spcPct val="100000"/>
              </a:lnSpc>
              <a:spcBef>
                <a:spcPts val="0"/>
              </a:spcBef>
              <a:spcAft>
                <a:spcPts val="0"/>
              </a:spcAft>
              <a:buSzPts val="2800"/>
              <a:buNone/>
            </a:pPr>
            <a:r>
              <a:rPr lang="en-GB" sz="1800"/>
              <a:t>Rui Chu, rc3414@columbia.edu</a:t>
            </a:r>
            <a:endParaRPr sz="1800"/>
          </a:p>
          <a:p>
            <a:pPr indent="0" lvl="0" marL="0" rtl="0" algn="l">
              <a:lnSpc>
                <a:spcPct val="100000"/>
              </a:lnSpc>
              <a:spcBef>
                <a:spcPts val="0"/>
              </a:spcBef>
              <a:spcAft>
                <a:spcPts val="0"/>
              </a:spcAft>
              <a:buSzPts val="2800"/>
              <a:buNone/>
            </a:pPr>
            <a:r>
              <a:t/>
            </a:r>
            <a:endParaRPr sz="1800"/>
          </a:p>
          <a:p>
            <a:pPr indent="0" lvl="0" marL="0" rtl="0" algn="l">
              <a:lnSpc>
                <a:spcPct val="100000"/>
              </a:lnSpc>
              <a:spcBef>
                <a:spcPts val="0"/>
              </a:spcBef>
              <a:spcAft>
                <a:spcPts val="0"/>
              </a:spcAft>
              <a:buSzPts val="2800"/>
              <a:buNone/>
            </a:pPr>
            <a:r>
              <a:t/>
            </a:r>
            <a:endParaRPr sz="1800"/>
          </a:p>
          <a:p>
            <a:pPr indent="0" lvl="0" marL="0" rtl="0" algn="ctr">
              <a:lnSpc>
                <a:spcPct val="100000"/>
              </a:lnSpc>
              <a:spcBef>
                <a:spcPts val="0"/>
              </a:spcBef>
              <a:spcAft>
                <a:spcPts val="0"/>
              </a:spcAft>
              <a:buSzPts val="2800"/>
              <a:buNone/>
            </a:pPr>
            <a:r>
              <a:t/>
            </a:r>
            <a:endParaRPr sz="1800"/>
          </a:p>
        </p:txBody>
      </p:sp>
      <p:sp>
        <p:nvSpPr>
          <p:cNvPr id="56" name="Google Shape;5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57" name="Google Shape;57;p1"/>
          <p:cNvPicPr preferRelativeResize="0"/>
          <p:nvPr/>
        </p:nvPicPr>
        <p:blipFill rotWithShape="1">
          <a:blip r:embed="rId4">
            <a:alphaModFix/>
          </a:blip>
          <a:srcRect b="0" l="0" r="0" t="0"/>
          <a:stretch/>
        </p:blipFill>
        <p:spPr>
          <a:xfrm>
            <a:off x="311700" y="295400"/>
            <a:ext cx="1109827" cy="965876"/>
          </a:xfrm>
          <a:prstGeom prst="rect">
            <a:avLst/>
          </a:prstGeom>
          <a:noFill/>
          <a:ln>
            <a:noFill/>
          </a:ln>
        </p:spPr>
      </p:pic>
      <p:sp>
        <p:nvSpPr>
          <p:cNvPr id="58" name="Google Shape;58;p1"/>
          <p:cNvSpPr txBox="1"/>
          <p:nvPr/>
        </p:nvSpPr>
        <p:spPr>
          <a:xfrm>
            <a:off x="350163" y="4734600"/>
            <a:ext cx="1032900" cy="1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10/0</a:t>
            </a:r>
            <a:r>
              <a:rPr lang="en-GB" sz="1000"/>
              <a:t>7</a:t>
            </a:r>
            <a:r>
              <a:rPr b="0" i="0" lang="en-GB" sz="1000" u="none" cap="none" strike="noStrike">
                <a:solidFill>
                  <a:srgbClr val="000000"/>
                </a:solidFill>
                <a:latin typeface="Arial"/>
                <a:ea typeface="Arial"/>
                <a:cs typeface="Arial"/>
                <a:sym typeface="Arial"/>
              </a:rPr>
              <a:t>/202</a:t>
            </a:r>
            <a:r>
              <a:rPr lang="en-GB" sz="1000"/>
              <a:t>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0"/>
          <p:cNvSpPr txBox="1"/>
          <p:nvPr>
            <p:ph idx="4294967295" type="title"/>
          </p:nvPr>
        </p:nvSpPr>
        <p:spPr>
          <a:xfrm>
            <a:off x="4029075" y="1721485"/>
            <a:ext cx="1085850" cy="57277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HW2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HW2 Part I Binary </a:t>
            </a:r>
            <a:r>
              <a:rPr lang="en-GB"/>
              <a:t>classification</a:t>
            </a:r>
            <a:r>
              <a:rPr lang="en-GB"/>
              <a:t> with Spark MLlib</a:t>
            </a:r>
            <a:endParaRPr/>
          </a:p>
        </p:txBody>
      </p:sp>
      <p:sp>
        <p:nvSpPr>
          <p:cNvPr id="149" name="Google Shape;149;p11"/>
          <p:cNvSpPr txBox="1"/>
          <p:nvPr>
            <p:ph idx="1" type="body"/>
          </p:nvPr>
        </p:nvSpPr>
        <p:spPr>
          <a:xfrm>
            <a:off x="311700" y="1176822"/>
            <a:ext cx="8562708" cy="249936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GB"/>
              <a:t>Adult dataset​ from UCI Machine Learning Repository</a:t>
            </a:r>
            <a:endParaRPr/>
          </a:p>
          <a:p>
            <a:pPr indent="-342900" lvl="0" marL="457200" rtl="0" algn="l">
              <a:lnSpc>
                <a:spcPct val="200000"/>
              </a:lnSpc>
              <a:spcBef>
                <a:spcPts val="0"/>
              </a:spcBef>
              <a:spcAft>
                <a:spcPts val="0"/>
              </a:spcAft>
              <a:buSzPts val="1800"/>
              <a:buChar char="●"/>
            </a:pPr>
            <a:r>
              <a:rPr lang="en-GB"/>
              <a:t>Given information of a person, predict if the person could earn &gt; 50k per year</a:t>
            </a:r>
            <a:endParaRPr/>
          </a:p>
        </p:txBody>
      </p:sp>
      <p:sp>
        <p:nvSpPr>
          <p:cNvPr id="150" name="Google Shape;15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51" name="Google Shape;151;p11"/>
          <p:cNvPicPr preferRelativeResize="0"/>
          <p:nvPr/>
        </p:nvPicPr>
        <p:blipFill>
          <a:blip r:embed="rId3">
            <a:alphaModFix/>
          </a:blip>
          <a:stretch>
            <a:fillRect/>
          </a:stretch>
        </p:blipFill>
        <p:spPr>
          <a:xfrm>
            <a:off x="1438649" y="2918025"/>
            <a:ext cx="2950825" cy="1032050"/>
          </a:xfrm>
          <a:prstGeom prst="rect">
            <a:avLst/>
          </a:prstGeom>
          <a:noFill/>
          <a:ln>
            <a:noFill/>
          </a:ln>
        </p:spPr>
      </p:pic>
      <p:pic>
        <p:nvPicPr>
          <p:cNvPr id="152" name="Google Shape;152;p11"/>
          <p:cNvPicPr preferRelativeResize="0"/>
          <p:nvPr/>
        </p:nvPicPr>
        <p:blipFill>
          <a:blip r:embed="rId4">
            <a:alphaModFix/>
          </a:blip>
          <a:stretch>
            <a:fillRect/>
          </a:stretch>
        </p:blipFill>
        <p:spPr>
          <a:xfrm>
            <a:off x="5601025" y="2594770"/>
            <a:ext cx="1888905" cy="190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HW2 Part I Binary </a:t>
            </a:r>
            <a:r>
              <a:rPr lang="en-GB"/>
              <a:t>classification</a:t>
            </a:r>
            <a:r>
              <a:rPr lang="en-GB"/>
              <a:t> with Spark MLlib</a:t>
            </a:r>
            <a:endParaRPr sz="2000"/>
          </a:p>
        </p:txBody>
      </p:sp>
      <p:sp>
        <p:nvSpPr>
          <p:cNvPr id="158" name="Google Shape;158;p12"/>
          <p:cNvSpPr txBox="1"/>
          <p:nvPr>
            <p:ph idx="1" type="body"/>
          </p:nvPr>
        </p:nvSpPr>
        <p:spPr>
          <a:xfrm>
            <a:off x="311700" y="1152759"/>
            <a:ext cx="8575040" cy="249936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Workflow</a:t>
            </a:r>
            <a:endParaRPr/>
          </a:p>
          <a:p>
            <a:pPr indent="-317500" lvl="1" marL="914400" rtl="0" algn="l">
              <a:lnSpc>
                <a:spcPct val="115000"/>
              </a:lnSpc>
              <a:spcBef>
                <a:spcPts val="0"/>
              </a:spcBef>
              <a:spcAft>
                <a:spcPts val="0"/>
              </a:spcAft>
              <a:buSzPts val="1400"/>
              <a:buChar char="○"/>
            </a:pPr>
            <a:r>
              <a:rPr lang="en-GB"/>
              <a:t>Data loading: load data into Dataframe</a:t>
            </a:r>
            <a:endParaRPr/>
          </a:p>
        </p:txBody>
      </p:sp>
      <p:sp>
        <p:nvSpPr>
          <p:cNvPr id="159" name="Google Shape;1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60" name="Google Shape;160;p12"/>
          <p:cNvPicPr preferRelativeResize="0"/>
          <p:nvPr/>
        </p:nvPicPr>
        <p:blipFill rotWithShape="1">
          <a:blip r:embed="rId3">
            <a:alphaModFix/>
          </a:blip>
          <a:srcRect b="0" l="0" r="0" t="0"/>
          <a:stretch/>
        </p:blipFill>
        <p:spPr>
          <a:xfrm>
            <a:off x="563827" y="2199115"/>
            <a:ext cx="7855692" cy="2499360"/>
          </a:xfrm>
          <a:prstGeom prst="rect">
            <a:avLst/>
          </a:prstGeom>
          <a:noFill/>
          <a:ln>
            <a:noFill/>
          </a:ln>
        </p:spPr>
      </p:pic>
      <p:sp>
        <p:nvSpPr>
          <p:cNvPr id="161" name="Google Shape;161;p12"/>
          <p:cNvSpPr txBox="1"/>
          <p:nvPr/>
        </p:nvSpPr>
        <p:spPr>
          <a:xfrm>
            <a:off x="1056150" y="1775325"/>
            <a:ext cx="703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GB">
                <a:solidFill>
                  <a:schemeClr val="dk2"/>
                </a:solidFill>
              </a:rPr>
              <a:t>Spark Dataframe Guide:</a:t>
            </a:r>
            <a:r>
              <a:rPr lang="en-GB" sz="1200">
                <a:solidFill>
                  <a:schemeClr val="dk1"/>
                </a:solidFill>
              </a:rPr>
              <a:t> </a:t>
            </a:r>
            <a:r>
              <a:rPr lang="en-GB">
                <a:solidFill>
                  <a:schemeClr val="dk2"/>
                </a:solidFill>
              </a:rPr>
              <a:t>https://spark.apache.org/docs/latest/sql-getting-started.html</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HW2 Part I Binary </a:t>
            </a:r>
            <a:r>
              <a:rPr lang="en-GB"/>
              <a:t>classification</a:t>
            </a:r>
            <a:r>
              <a:rPr lang="en-GB"/>
              <a:t> with Spark MLlib</a:t>
            </a:r>
            <a:endParaRPr sz="2000"/>
          </a:p>
        </p:txBody>
      </p:sp>
      <p:sp>
        <p:nvSpPr>
          <p:cNvPr id="167" name="Google Shape;167;p13"/>
          <p:cNvSpPr txBox="1"/>
          <p:nvPr>
            <p:ph idx="1" type="body"/>
          </p:nvPr>
        </p:nvSpPr>
        <p:spPr>
          <a:xfrm>
            <a:off x="311700" y="1232746"/>
            <a:ext cx="8575040" cy="249936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Workflow</a:t>
            </a:r>
            <a:endParaRPr/>
          </a:p>
          <a:p>
            <a:pPr indent="-317500" lvl="1" marL="914400" rtl="0" algn="l">
              <a:lnSpc>
                <a:spcPct val="115000"/>
              </a:lnSpc>
              <a:spcBef>
                <a:spcPts val="0"/>
              </a:spcBef>
              <a:spcAft>
                <a:spcPts val="0"/>
              </a:spcAft>
              <a:buSzPts val="1400"/>
              <a:buChar char="○"/>
            </a:pPr>
            <a:r>
              <a:rPr lang="en-GB"/>
              <a:t>Data preprocessing: Convert the categorical variables into numeric variables with ​ML Pipelines​ and Feature Transformers​</a:t>
            </a:r>
            <a:endParaRPr/>
          </a:p>
        </p:txBody>
      </p:sp>
      <p:sp>
        <p:nvSpPr>
          <p:cNvPr id="168" name="Google Shape;16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69" name="Google Shape;169;p13"/>
          <p:cNvPicPr preferRelativeResize="0"/>
          <p:nvPr/>
        </p:nvPicPr>
        <p:blipFill rotWithShape="1">
          <a:blip r:embed="rId3">
            <a:alphaModFix/>
          </a:blip>
          <a:srcRect b="0" l="0" r="0" t="0"/>
          <a:stretch/>
        </p:blipFill>
        <p:spPr>
          <a:xfrm>
            <a:off x="176648" y="2482426"/>
            <a:ext cx="4128496" cy="2257454"/>
          </a:xfrm>
          <a:prstGeom prst="rect">
            <a:avLst/>
          </a:prstGeom>
          <a:noFill/>
          <a:ln>
            <a:noFill/>
          </a:ln>
        </p:spPr>
      </p:pic>
      <p:pic>
        <p:nvPicPr>
          <p:cNvPr id="170" name="Google Shape;170;p13"/>
          <p:cNvPicPr preferRelativeResize="0"/>
          <p:nvPr/>
        </p:nvPicPr>
        <p:blipFill rotWithShape="1">
          <a:blip r:embed="rId4">
            <a:alphaModFix/>
          </a:blip>
          <a:srcRect b="0" l="0" r="0" t="0"/>
          <a:stretch/>
        </p:blipFill>
        <p:spPr>
          <a:xfrm>
            <a:off x="4368319" y="2482426"/>
            <a:ext cx="4653643" cy="19836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HW2 Part I Binary </a:t>
            </a:r>
            <a:r>
              <a:rPr lang="en-GB"/>
              <a:t>classification</a:t>
            </a:r>
            <a:r>
              <a:rPr lang="en-GB"/>
              <a:t> with Spark MLlib</a:t>
            </a:r>
            <a:endParaRPr sz="2000"/>
          </a:p>
        </p:txBody>
      </p:sp>
      <p:sp>
        <p:nvSpPr>
          <p:cNvPr id="176" name="Google Shape;176;p14"/>
          <p:cNvSpPr txBox="1"/>
          <p:nvPr>
            <p:ph idx="1" type="body"/>
          </p:nvPr>
        </p:nvSpPr>
        <p:spPr>
          <a:xfrm>
            <a:off x="311700" y="1322070"/>
            <a:ext cx="8575040" cy="249936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Workflow</a:t>
            </a:r>
            <a:endParaRPr/>
          </a:p>
          <a:p>
            <a:pPr indent="-317500" lvl="1" marL="914400" rtl="0" algn="l">
              <a:lnSpc>
                <a:spcPct val="115000"/>
              </a:lnSpc>
              <a:spcBef>
                <a:spcPts val="0"/>
              </a:spcBef>
              <a:spcAft>
                <a:spcPts val="0"/>
              </a:spcAft>
              <a:buSzPts val="1400"/>
              <a:buChar char="○"/>
            </a:pPr>
            <a:r>
              <a:rPr lang="en-GB"/>
              <a:t>Modelling：</a:t>
            </a:r>
            <a:endParaRPr/>
          </a:p>
          <a:p>
            <a:pPr indent="0" lvl="1" marL="596900" rtl="0" algn="l">
              <a:lnSpc>
                <a:spcPct val="115000"/>
              </a:lnSpc>
              <a:spcBef>
                <a:spcPts val="0"/>
              </a:spcBef>
              <a:spcAft>
                <a:spcPts val="0"/>
              </a:spcAft>
              <a:buSzPts val="1400"/>
              <a:buNone/>
            </a:pPr>
            <a:r>
              <a:rPr lang="en-GB"/>
              <a:t>	Logistic Regression</a:t>
            </a:r>
            <a:endParaRPr/>
          </a:p>
          <a:p>
            <a:pPr indent="0" lvl="1" marL="596900" rtl="0" algn="l">
              <a:lnSpc>
                <a:spcPct val="115000"/>
              </a:lnSpc>
              <a:spcBef>
                <a:spcPts val="0"/>
              </a:spcBef>
              <a:spcAft>
                <a:spcPts val="0"/>
              </a:spcAft>
              <a:buSzPts val="1400"/>
              <a:buNone/>
            </a:pPr>
            <a:r>
              <a:rPr lang="en-GB"/>
              <a:t>	KNN</a:t>
            </a:r>
            <a:endParaRPr/>
          </a:p>
          <a:p>
            <a:pPr indent="0" lvl="1" marL="596900" rtl="0" algn="l">
              <a:lnSpc>
                <a:spcPct val="115000"/>
              </a:lnSpc>
              <a:spcBef>
                <a:spcPts val="0"/>
              </a:spcBef>
              <a:spcAft>
                <a:spcPts val="0"/>
              </a:spcAft>
              <a:buSzPts val="1400"/>
              <a:buNone/>
            </a:pPr>
            <a:r>
              <a:rPr lang="en-GB"/>
              <a:t>	Random Forest</a:t>
            </a:r>
            <a:endParaRPr/>
          </a:p>
          <a:p>
            <a:pPr indent="0" lvl="1" marL="596900" rtl="0" algn="l">
              <a:lnSpc>
                <a:spcPct val="115000"/>
              </a:lnSpc>
              <a:spcBef>
                <a:spcPts val="0"/>
              </a:spcBef>
              <a:spcAft>
                <a:spcPts val="0"/>
              </a:spcAft>
              <a:buSzPts val="1400"/>
              <a:buNone/>
            </a:pPr>
            <a:r>
              <a:rPr lang="en-GB"/>
              <a:t>	Naive Bayes</a:t>
            </a:r>
            <a:endParaRPr/>
          </a:p>
          <a:p>
            <a:pPr indent="0" lvl="1" marL="596900" rtl="0" algn="l">
              <a:lnSpc>
                <a:spcPct val="115000"/>
              </a:lnSpc>
              <a:spcBef>
                <a:spcPts val="0"/>
              </a:spcBef>
              <a:spcAft>
                <a:spcPts val="0"/>
              </a:spcAft>
              <a:buSzPts val="1400"/>
              <a:buNone/>
            </a:pPr>
            <a:r>
              <a:rPr lang="en-GB"/>
              <a:t>	Decision Tree</a:t>
            </a:r>
            <a:endParaRPr/>
          </a:p>
          <a:p>
            <a:pPr indent="0" lvl="1" marL="596900" rtl="0" algn="l">
              <a:lnSpc>
                <a:spcPct val="115000"/>
              </a:lnSpc>
              <a:spcBef>
                <a:spcPts val="0"/>
              </a:spcBef>
              <a:spcAft>
                <a:spcPts val="0"/>
              </a:spcAft>
              <a:buSzPts val="1400"/>
              <a:buNone/>
            </a:pPr>
            <a:r>
              <a:rPr lang="en-GB"/>
              <a:t>	Gradient Boosting Trees</a:t>
            </a:r>
            <a:endParaRPr/>
          </a:p>
          <a:p>
            <a:pPr indent="0" lvl="1" marL="596900" rtl="0" algn="l">
              <a:lnSpc>
                <a:spcPct val="115000"/>
              </a:lnSpc>
              <a:spcBef>
                <a:spcPts val="0"/>
              </a:spcBef>
              <a:spcAft>
                <a:spcPts val="0"/>
              </a:spcAft>
              <a:buSzPts val="1400"/>
              <a:buNone/>
            </a:pPr>
            <a:r>
              <a:rPr lang="en-GB"/>
              <a:t>	Multi-layer perceptron</a:t>
            </a:r>
            <a:endParaRPr/>
          </a:p>
          <a:p>
            <a:pPr indent="0" lvl="1" marL="596900" rtl="0" algn="l">
              <a:lnSpc>
                <a:spcPct val="115000"/>
              </a:lnSpc>
              <a:spcBef>
                <a:spcPts val="0"/>
              </a:spcBef>
              <a:spcAft>
                <a:spcPts val="0"/>
              </a:spcAft>
              <a:buSzPts val="1400"/>
              <a:buNone/>
            </a:pPr>
            <a:r>
              <a:rPr lang="en-GB"/>
              <a:t>	Linear Support Vector Machine</a:t>
            </a:r>
            <a:endParaRPr/>
          </a:p>
          <a:p>
            <a:pPr indent="0" lvl="1" marL="596900" rtl="0" algn="l">
              <a:lnSpc>
                <a:spcPct val="115000"/>
              </a:lnSpc>
              <a:spcBef>
                <a:spcPts val="0"/>
              </a:spcBef>
              <a:spcAft>
                <a:spcPts val="0"/>
              </a:spcAft>
              <a:buSzPts val="1400"/>
              <a:buNone/>
            </a:pPr>
            <a:r>
              <a:rPr lang="en-GB"/>
              <a:t>	One-vs-Rest</a:t>
            </a:r>
            <a:endParaRPr/>
          </a:p>
        </p:txBody>
      </p:sp>
      <p:sp>
        <p:nvSpPr>
          <p:cNvPr id="177" name="Google Shape;17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78" name="Google Shape;178;p14"/>
          <p:cNvSpPr txBox="1"/>
          <p:nvPr/>
        </p:nvSpPr>
        <p:spPr>
          <a:xfrm>
            <a:off x="635268" y="4594112"/>
            <a:ext cx="70023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https://spark.apache.org/docs/latest/ml-classification-regression.html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HW2 Part I Binary </a:t>
            </a:r>
            <a:r>
              <a:rPr lang="en-GB"/>
              <a:t>classification</a:t>
            </a:r>
            <a:r>
              <a:rPr lang="en-GB"/>
              <a:t> with Spark MLlib</a:t>
            </a:r>
            <a:endParaRPr sz="2000"/>
          </a:p>
        </p:txBody>
      </p:sp>
      <p:sp>
        <p:nvSpPr>
          <p:cNvPr id="184" name="Google Shape;184;p15"/>
          <p:cNvSpPr txBox="1"/>
          <p:nvPr>
            <p:ph idx="1" type="body"/>
          </p:nvPr>
        </p:nvSpPr>
        <p:spPr>
          <a:xfrm>
            <a:off x="311700" y="1182166"/>
            <a:ext cx="8575040" cy="249936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Workflow</a:t>
            </a:r>
            <a:endParaRPr/>
          </a:p>
          <a:p>
            <a:pPr indent="-317500" lvl="1" marL="914400" rtl="0" algn="l">
              <a:lnSpc>
                <a:spcPct val="115000"/>
              </a:lnSpc>
              <a:spcBef>
                <a:spcPts val="0"/>
              </a:spcBef>
              <a:spcAft>
                <a:spcPts val="0"/>
              </a:spcAft>
              <a:buSzPts val="1400"/>
              <a:buChar char="○"/>
            </a:pPr>
            <a:r>
              <a:rPr lang="en-GB"/>
              <a:t>Evaluation (Logistic Regression)</a:t>
            </a:r>
            <a:endParaRPr/>
          </a:p>
        </p:txBody>
      </p:sp>
      <p:sp>
        <p:nvSpPr>
          <p:cNvPr id="185" name="Google Shape;18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86" name="Google Shape;186;p15"/>
          <p:cNvPicPr preferRelativeResize="0"/>
          <p:nvPr/>
        </p:nvPicPr>
        <p:blipFill rotWithShape="1">
          <a:blip r:embed="rId3">
            <a:alphaModFix/>
          </a:blip>
          <a:srcRect b="0" l="0" r="0" t="0"/>
          <a:stretch/>
        </p:blipFill>
        <p:spPr>
          <a:xfrm>
            <a:off x="465547" y="1999416"/>
            <a:ext cx="3606917" cy="2622003"/>
          </a:xfrm>
          <a:prstGeom prst="rect">
            <a:avLst/>
          </a:prstGeom>
          <a:noFill/>
          <a:ln>
            <a:noFill/>
          </a:ln>
        </p:spPr>
      </p:pic>
      <p:pic>
        <p:nvPicPr>
          <p:cNvPr id="187" name="Google Shape;187;p15"/>
          <p:cNvPicPr preferRelativeResize="0"/>
          <p:nvPr/>
        </p:nvPicPr>
        <p:blipFill rotWithShape="1">
          <a:blip r:embed="rId4">
            <a:alphaModFix/>
          </a:blip>
          <a:srcRect b="0" l="0" r="0" t="0"/>
          <a:stretch/>
        </p:blipFill>
        <p:spPr>
          <a:xfrm>
            <a:off x="4226310" y="1999416"/>
            <a:ext cx="4726434" cy="27717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HW2 Part I Binary </a:t>
            </a:r>
            <a:r>
              <a:rPr lang="en-GB"/>
              <a:t>classification</a:t>
            </a:r>
            <a:r>
              <a:rPr lang="en-GB"/>
              <a:t> with Spark MLlib</a:t>
            </a:r>
            <a:endParaRPr sz="2000"/>
          </a:p>
        </p:txBody>
      </p:sp>
      <p:sp>
        <p:nvSpPr>
          <p:cNvPr id="193" name="Google Shape;193;p16"/>
          <p:cNvSpPr txBox="1"/>
          <p:nvPr>
            <p:ph idx="1" type="body"/>
          </p:nvPr>
        </p:nvSpPr>
        <p:spPr>
          <a:xfrm>
            <a:off x="341250" y="1103029"/>
            <a:ext cx="8575040" cy="249936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Workflow</a:t>
            </a:r>
            <a:endParaRPr/>
          </a:p>
          <a:p>
            <a:pPr indent="-317500" lvl="1" marL="914400" rtl="0" algn="l">
              <a:lnSpc>
                <a:spcPct val="115000"/>
              </a:lnSpc>
              <a:spcBef>
                <a:spcPts val="0"/>
              </a:spcBef>
              <a:spcAft>
                <a:spcPts val="0"/>
              </a:spcAft>
              <a:buSzPts val="1400"/>
              <a:buChar char="○"/>
            </a:pPr>
            <a:r>
              <a:rPr lang="en-GB"/>
              <a:t>Evaluation (Logistic Regression)</a:t>
            </a:r>
            <a:endParaRPr/>
          </a:p>
        </p:txBody>
      </p:sp>
      <p:sp>
        <p:nvSpPr>
          <p:cNvPr id="194" name="Google Shape;19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95" name="Google Shape;195;p16"/>
          <p:cNvPicPr preferRelativeResize="0"/>
          <p:nvPr/>
        </p:nvPicPr>
        <p:blipFill rotWithShape="1">
          <a:blip r:embed="rId3">
            <a:alphaModFix/>
          </a:blip>
          <a:srcRect b="0" l="0" r="0" t="0"/>
          <a:stretch/>
        </p:blipFill>
        <p:spPr>
          <a:xfrm>
            <a:off x="341249" y="1846222"/>
            <a:ext cx="3392647" cy="2740215"/>
          </a:xfrm>
          <a:prstGeom prst="rect">
            <a:avLst/>
          </a:prstGeom>
          <a:noFill/>
          <a:ln>
            <a:noFill/>
          </a:ln>
        </p:spPr>
      </p:pic>
      <p:pic>
        <p:nvPicPr>
          <p:cNvPr id="196" name="Google Shape;196;p16"/>
          <p:cNvPicPr preferRelativeResize="0"/>
          <p:nvPr/>
        </p:nvPicPr>
        <p:blipFill rotWithShape="1">
          <a:blip r:embed="rId4">
            <a:alphaModFix/>
          </a:blip>
          <a:srcRect b="0" l="0" r="0" t="0"/>
          <a:stretch/>
        </p:blipFill>
        <p:spPr>
          <a:xfrm>
            <a:off x="3983467" y="1503010"/>
            <a:ext cx="4932823" cy="1333196"/>
          </a:xfrm>
          <a:prstGeom prst="rect">
            <a:avLst/>
          </a:prstGeom>
          <a:noFill/>
          <a:ln>
            <a:noFill/>
          </a:ln>
        </p:spPr>
      </p:pic>
      <p:pic>
        <p:nvPicPr>
          <p:cNvPr id="197" name="Google Shape;197;p16"/>
          <p:cNvPicPr preferRelativeResize="0"/>
          <p:nvPr/>
        </p:nvPicPr>
        <p:blipFill rotWithShape="1">
          <a:blip r:embed="rId5">
            <a:alphaModFix/>
          </a:blip>
          <a:srcRect b="0" l="0" r="0" t="0"/>
          <a:stretch/>
        </p:blipFill>
        <p:spPr>
          <a:xfrm>
            <a:off x="3983467" y="2956226"/>
            <a:ext cx="3426009" cy="18275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HW2 Part II Twitter Data Analysis</a:t>
            </a:r>
            <a:br>
              <a:rPr lang="en-GB"/>
            </a:br>
            <a:endParaRPr/>
          </a:p>
        </p:txBody>
      </p:sp>
      <p:sp>
        <p:nvSpPr>
          <p:cNvPr id="203" name="Google Shape;203;p17"/>
          <p:cNvSpPr txBox="1"/>
          <p:nvPr>
            <p:ph idx="1" type="body"/>
          </p:nvPr>
        </p:nvSpPr>
        <p:spPr>
          <a:xfrm>
            <a:off x="311785" y="1154430"/>
            <a:ext cx="8321040" cy="167386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GB"/>
              <a:t>Calculate the accumulated hashtags count sum for 600 seconds and sort it by descending order of the count.</a:t>
            </a:r>
            <a:endParaRPr/>
          </a:p>
          <a:p>
            <a:pPr indent="-342900" lvl="0" marL="457200" rtl="0" algn="l">
              <a:lnSpc>
                <a:spcPct val="200000"/>
              </a:lnSpc>
              <a:spcBef>
                <a:spcPts val="0"/>
              </a:spcBef>
              <a:spcAft>
                <a:spcPts val="0"/>
              </a:spcAft>
              <a:buSzPts val="1800"/>
              <a:buChar char="●"/>
            </a:pPr>
            <a:r>
              <a:rPr lang="en-GB"/>
              <a:t>Filter the chosen 5 words and calculate the appearance frequency of them in 60 seconds for every 60 seconds (no overlap).</a:t>
            </a:r>
            <a:endParaRPr/>
          </a:p>
          <a:p>
            <a:pPr indent="-342900" lvl="0" marL="457200" rtl="0" algn="l">
              <a:lnSpc>
                <a:spcPct val="200000"/>
              </a:lnSpc>
              <a:spcBef>
                <a:spcPts val="0"/>
              </a:spcBef>
              <a:spcAft>
                <a:spcPts val="0"/>
              </a:spcAft>
              <a:buSzPts val="1800"/>
              <a:buChar char="●"/>
            </a:pPr>
            <a:r>
              <a:rPr lang="en-GB"/>
              <a:t>Save results t</a:t>
            </a:r>
            <a:r>
              <a:rPr lang="en-GB"/>
              <a:t>o google BigQuery.</a:t>
            </a:r>
            <a:endParaRPr/>
          </a:p>
          <a:p>
            <a:pPr indent="-342900" lvl="0" marL="457200" rtl="0" algn="l">
              <a:lnSpc>
                <a:spcPct val="200000"/>
              </a:lnSpc>
              <a:spcBef>
                <a:spcPts val="0"/>
              </a:spcBef>
              <a:spcAft>
                <a:spcPts val="0"/>
              </a:spcAft>
              <a:buSzPts val="1800"/>
              <a:buChar char="●"/>
            </a:pPr>
            <a:r>
              <a:rPr lang="en-GB"/>
              <a:t>Use LDA to do Clustering to your strea</a:t>
            </a:r>
            <a:r>
              <a:rPr lang="en-GB"/>
              <a:t>ming, see the topic distribution.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8"/>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Register on Twitter Apps (Do this ASAP)</a:t>
            </a:r>
            <a:endParaRPr/>
          </a:p>
        </p:txBody>
      </p:sp>
      <p:pic>
        <p:nvPicPr>
          <p:cNvPr id="209" name="Google Shape;209;p18"/>
          <p:cNvPicPr preferRelativeResize="0"/>
          <p:nvPr/>
        </p:nvPicPr>
        <p:blipFill rotWithShape="1">
          <a:blip r:embed="rId3">
            <a:alphaModFix/>
          </a:blip>
          <a:srcRect b="0" l="0" r="0" t="0"/>
          <a:stretch/>
        </p:blipFill>
        <p:spPr>
          <a:xfrm>
            <a:off x="427850" y="1049961"/>
            <a:ext cx="7798200" cy="1800575"/>
          </a:xfrm>
          <a:prstGeom prst="rect">
            <a:avLst/>
          </a:prstGeom>
          <a:noFill/>
          <a:ln>
            <a:noFill/>
          </a:ln>
        </p:spPr>
      </p:pic>
      <p:sp>
        <p:nvSpPr>
          <p:cNvPr id="210" name="Google Shape;210;p18"/>
          <p:cNvSpPr txBox="1"/>
          <p:nvPr/>
        </p:nvSpPr>
        <p:spPr>
          <a:xfrm>
            <a:off x="548000" y="3865225"/>
            <a:ext cx="7557900" cy="72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lang="en-GB" sz="1200" u="sng">
                <a:solidFill>
                  <a:schemeClr val="hlink"/>
                </a:solidFill>
                <a:hlinkClick r:id="rId4"/>
              </a:rPr>
              <a:t>https://developer.twitter.com/en/apply-for-access.html</a:t>
            </a:r>
            <a:r>
              <a:rPr b="0" i="0" lang="en-GB" sz="1200" u="none" cap="none" strike="noStrike">
                <a:solidFill>
                  <a:schemeClr val="dk1"/>
                </a:solidFill>
                <a:latin typeface="Arial"/>
                <a:ea typeface="Arial"/>
                <a:cs typeface="Arial"/>
                <a:sym typeface="Arial"/>
              </a:rPr>
              <a:t> </a:t>
            </a:r>
            <a:endParaRPr/>
          </a:p>
        </p:txBody>
      </p:sp>
      <p:pic>
        <p:nvPicPr>
          <p:cNvPr id="211" name="Google Shape;211;p18"/>
          <p:cNvPicPr preferRelativeResize="0"/>
          <p:nvPr/>
        </p:nvPicPr>
        <p:blipFill>
          <a:blip r:embed="rId5">
            <a:alphaModFix/>
          </a:blip>
          <a:stretch>
            <a:fillRect/>
          </a:stretch>
        </p:blipFill>
        <p:spPr>
          <a:xfrm>
            <a:off x="4357675" y="2882751"/>
            <a:ext cx="4474624" cy="2256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ff99c8dfd7_0_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gff99c8dfd7_0_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18" name="Google Shape;218;gff99c8dfd7_0_1"/>
          <p:cNvPicPr preferRelativeResize="0"/>
          <p:nvPr/>
        </p:nvPicPr>
        <p:blipFill>
          <a:blip r:embed="rId3">
            <a:alphaModFix/>
          </a:blip>
          <a:stretch>
            <a:fillRect/>
          </a:stretch>
        </p:blipFill>
        <p:spPr>
          <a:xfrm>
            <a:off x="0" y="337096"/>
            <a:ext cx="9144003" cy="4469310"/>
          </a:xfrm>
          <a:prstGeom prst="rect">
            <a:avLst/>
          </a:prstGeom>
          <a:noFill/>
          <a:ln cap="flat" cmpd="sng" w="9525">
            <a:solidFill>
              <a:srgbClr val="FF9900"/>
            </a:solidFill>
            <a:prstDash val="solid"/>
            <a:round/>
            <a:headEnd len="sm" w="sm" type="none"/>
            <a:tailEnd len="sm" w="sm" type="none"/>
          </a:ln>
        </p:spPr>
      </p:pic>
      <p:sp>
        <p:nvSpPr>
          <p:cNvPr id="219" name="Google Shape;219;gff99c8dfd7_0_1"/>
          <p:cNvSpPr/>
          <p:nvPr/>
        </p:nvSpPr>
        <p:spPr>
          <a:xfrm>
            <a:off x="1528775" y="1478750"/>
            <a:ext cx="1114500" cy="721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ff99c8dfd7_0_1"/>
          <p:cNvSpPr/>
          <p:nvPr/>
        </p:nvSpPr>
        <p:spPr>
          <a:xfrm>
            <a:off x="1564475" y="2921800"/>
            <a:ext cx="1536000" cy="778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ff99c8dfd7_0_1"/>
          <p:cNvSpPr/>
          <p:nvPr/>
        </p:nvSpPr>
        <p:spPr>
          <a:xfrm>
            <a:off x="5100650" y="1771650"/>
            <a:ext cx="714300" cy="37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ff99c8dfd7_0_1"/>
          <p:cNvSpPr/>
          <p:nvPr/>
        </p:nvSpPr>
        <p:spPr>
          <a:xfrm>
            <a:off x="5086350" y="3043250"/>
            <a:ext cx="650100" cy="46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Agenda</a:t>
            </a:r>
            <a:endParaRPr/>
          </a:p>
        </p:txBody>
      </p:sp>
      <p:sp>
        <p:nvSpPr>
          <p:cNvPr id="64" name="Google Shape;64;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Char char="●"/>
            </a:pPr>
            <a:r>
              <a:rPr lang="en-GB">
                <a:solidFill>
                  <a:schemeClr val="dk1"/>
                </a:solidFill>
              </a:rPr>
              <a:t>Binary </a:t>
            </a:r>
            <a:r>
              <a:rPr lang="en-GB">
                <a:solidFill>
                  <a:schemeClr val="dk1"/>
                </a:solidFill>
              </a:rPr>
              <a:t>classification</a:t>
            </a:r>
            <a:r>
              <a:rPr lang="en-GB">
                <a:solidFill>
                  <a:schemeClr val="dk1"/>
                </a:solidFill>
              </a:rPr>
              <a:t> with Spark MLlib </a:t>
            </a:r>
            <a:endParaRPr/>
          </a:p>
          <a:p>
            <a:pPr indent="-342900" lvl="1" marL="914400" rtl="0" algn="l">
              <a:lnSpc>
                <a:spcPct val="150000"/>
              </a:lnSpc>
              <a:spcBef>
                <a:spcPts val="0"/>
              </a:spcBef>
              <a:spcAft>
                <a:spcPts val="0"/>
              </a:spcAft>
              <a:buClr>
                <a:schemeClr val="dk1"/>
              </a:buClr>
              <a:buSzPts val="1800"/>
              <a:buChar char="●"/>
            </a:pPr>
            <a:r>
              <a:rPr lang="en-GB">
                <a:solidFill>
                  <a:schemeClr val="dk1"/>
                </a:solidFill>
              </a:rPr>
              <a:t>Logistic Regression</a:t>
            </a:r>
            <a:endParaRPr/>
          </a:p>
          <a:p>
            <a:pPr indent="0" lvl="0" marL="114300" marR="0" rtl="0" algn="l">
              <a:lnSpc>
                <a:spcPct val="150000"/>
              </a:lnSpc>
              <a:spcBef>
                <a:spcPts val="0"/>
              </a:spcBef>
              <a:spcAft>
                <a:spcPts val="0"/>
              </a:spcAft>
              <a:buClr>
                <a:schemeClr val="dk1"/>
              </a:buClr>
              <a:buSzPts val="1800"/>
              <a:buNone/>
            </a:pPr>
            <a:r>
              <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GB" sz="1800">
                <a:solidFill>
                  <a:schemeClr val="dk1"/>
                </a:solidFill>
              </a:rPr>
              <a:t>Twitter data analysis with Spark Streaming </a:t>
            </a:r>
            <a:endParaRPr/>
          </a:p>
          <a:p>
            <a:pPr indent="-317500" lvl="1" marL="914400" rtl="0" algn="l">
              <a:lnSpc>
                <a:spcPct val="150000"/>
              </a:lnSpc>
              <a:spcBef>
                <a:spcPts val="1600"/>
              </a:spcBef>
              <a:spcAft>
                <a:spcPts val="0"/>
              </a:spcAft>
              <a:buClr>
                <a:schemeClr val="dk1"/>
              </a:buClr>
              <a:buSzPts val="1400"/>
              <a:buChar char="○"/>
            </a:pPr>
            <a:r>
              <a:rPr lang="en-GB">
                <a:solidFill>
                  <a:schemeClr val="dk1"/>
                </a:solidFill>
              </a:rPr>
              <a:t>LDA</a:t>
            </a:r>
            <a:endParaRPr/>
          </a:p>
          <a:p>
            <a:pPr indent="0" lvl="0" marL="114300" marR="0" rtl="0" algn="l">
              <a:lnSpc>
                <a:spcPct val="115000"/>
              </a:lnSpc>
              <a:spcBef>
                <a:spcPts val="0"/>
              </a:spcBef>
              <a:spcAft>
                <a:spcPts val="0"/>
              </a:spcAft>
              <a:buClr>
                <a:schemeClr val="dk1"/>
              </a:buClr>
              <a:buSzPts val="1800"/>
              <a:buNone/>
            </a:pPr>
            <a:r>
              <a:t/>
            </a:r>
            <a:endParaRPr sz="1800">
              <a:solidFill>
                <a:schemeClr val="dk1"/>
              </a:solidFill>
            </a:endParaRPr>
          </a:p>
        </p:txBody>
      </p:sp>
      <p:sp>
        <p:nvSpPr>
          <p:cNvPr id="65" name="Google Shape;65;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Socket</a:t>
            </a:r>
            <a:endParaRPr/>
          </a:p>
        </p:txBody>
      </p:sp>
      <p:pic>
        <p:nvPicPr>
          <p:cNvPr id="228" name="Google Shape;228;p19"/>
          <p:cNvPicPr preferRelativeResize="0"/>
          <p:nvPr/>
        </p:nvPicPr>
        <p:blipFill rotWithShape="1">
          <a:blip r:embed="rId3">
            <a:alphaModFix/>
          </a:blip>
          <a:srcRect b="0" l="0" r="0" t="0"/>
          <a:stretch/>
        </p:blipFill>
        <p:spPr>
          <a:xfrm>
            <a:off x="463325" y="1267825"/>
            <a:ext cx="7762726" cy="3357425"/>
          </a:xfrm>
          <a:prstGeom prst="rect">
            <a:avLst/>
          </a:prstGeom>
          <a:noFill/>
          <a:ln>
            <a:noFill/>
          </a:ln>
        </p:spPr>
      </p:pic>
      <p:sp>
        <p:nvSpPr>
          <p:cNvPr id="229" name="Google Shape;229;p19"/>
          <p:cNvSpPr/>
          <p:nvPr/>
        </p:nvSpPr>
        <p:spPr>
          <a:xfrm>
            <a:off x="2736100" y="1536825"/>
            <a:ext cx="755100" cy="3288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9"/>
          <p:cNvSpPr/>
          <p:nvPr/>
        </p:nvSpPr>
        <p:spPr>
          <a:xfrm>
            <a:off x="3616950" y="1536825"/>
            <a:ext cx="755100" cy="3288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9"/>
          <p:cNvSpPr txBox="1"/>
          <p:nvPr/>
        </p:nvSpPr>
        <p:spPr>
          <a:xfrm>
            <a:off x="3411250" y="808400"/>
            <a:ext cx="5116800" cy="59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Use TCP, need to provide IP and Port for client to connect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Spark Streaming</a:t>
            </a:r>
            <a:endParaRPr/>
          </a:p>
        </p:txBody>
      </p:sp>
      <p:pic>
        <p:nvPicPr>
          <p:cNvPr id="237" name="Google Shape;237;p20"/>
          <p:cNvPicPr preferRelativeResize="0"/>
          <p:nvPr/>
        </p:nvPicPr>
        <p:blipFill rotWithShape="1">
          <a:blip r:embed="rId3">
            <a:alphaModFix/>
          </a:blip>
          <a:srcRect b="0" l="0" r="0" t="0"/>
          <a:stretch/>
        </p:blipFill>
        <p:spPr>
          <a:xfrm>
            <a:off x="28700" y="1177625"/>
            <a:ext cx="9086600" cy="3797099"/>
          </a:xfrm>
          <a:prstGeom prst="rect">
            <a:avLst/>
          </a:prstGeom>
          <a:noFill/>
          <a:ln>
            <a:noFill/>
          </a:ln>
        </p:spPr>
      </p:pic>
      <p:sp>
        <p:nvSpPr>
          <p:cNvPr id="238" name="Google Shape;238;p20"/>
          <p:cNvSpPr txBox="1"/>
          <p:nvPr/>
        </p:nvSpPr>
        <p:spPr>
          <a:xfrm>
            <a:off x="3972975" y="1483500"/>
            <a:ext cx="4761600" cy="138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GB" sz="1800" u="none" cap="none" strike="noStrike">
                <a:solidFill>
                  <a:srgbClr val="FFFFFF"/>
                </a:solidFill>
                <a:latin typeface="Arial"/>
                <a:ea typeface="Arial"/>
                <a:cs typeface="Arial"/>
                <a:sym typeface="Arial"/>
              </a:rPr>
              <a:t>Create a local StreamingContext with two working thread and batch interval of 5 second.</a:t>
            </a:r>
            <a:endParaRPr b="0" i="0" sz="1800" u="none" cap="none" strike="noStrike">
              <a:solidFill>
                <a:srgbClr val="FFFFFF"/>
              </a:solidFill>
              <a:latin typeface="Arial"/>
              <a:ea typeface="Arial"/>
              <a:cs typeface="Arial"/>
              <a:sym typeface="Arial"/>
            </a:endParaRPr>
          </a:p>
        </p:txBody>
      </p:sp>
      <p:sp>
        <p:nvSpPr>
          <p:cNvPr id="239" name="Google Shape;239;p20"/>
          <p:cNvSpPr txBox="1"/>
          <p:nvPr/>
        </p:nvSpPr>
        <p:spPr>
          <a:xfrm>
            <a:off x="4382400" y="3412600"/>
            <a:ext cx="4761600" cy="95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GB" sz="1800" u="none" cap="none" strike="noStrike">
                <a:solidFill>
                  <a:srgbClr val="FFFFFF"/>
                </a:solidFill>
                <a:latin typeface="Arial"/>
                <a:ea typeface="Arial"/>
                <a:cs typeface="Arial"/>
                <a:sym typeface="Arial"/>
              </a:rPr>
              <a:t>Create stream from TCP socket IP localhost and Port 9001</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Spark Streaming</a:t>
            </a:r>
            <a:endParaRPr/>
          </a:p>
        </p:txBody>
      </p:sp>
      <p:sp>
        <p:nvSpPr>
          <p:cNvPr id="245" name="Google Shape;245;p21"/>
          <p:cNvSpPr txBox="1"/>
          <p:nvPr>
            <p:ph idx="1" type="body"/>
          </p:nvPr>
        </p:nvSpPr>
        <p:spPr>
          <a:xfrm>
            <a:off x="311700" y="2671225"/>
            <a:ext cx="8562900" cy="18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Start streaming context</a:t>
            </a:r>
            <a:endParaRPr/>
          </a:p>
          <a:p>
            <a:pPr indent="0" lvl="0" marL="0" rtl="0" algn="l">
              <a:lnSpc>
                <a:spcPct val="115000"/>
              </a:lnSpc>
              <a:spcBef>
                <a:spcPts val="1600"/>
              </a:spcBef>
              <a:spcAft>
                <a:spcPts val="0"/>
              </a:spcAft>
              <a:buSzPts val="1800"/>
              <a:buNone/>
            </a:pPr>
            <a:r>
              <a:rPr lang="en-GB"/>
              <a:t>Stop after 600 seconds (You can set STREAMTIME to a smaller value at first)</a:t>
            </a:r>
            <a:endParaRPr/>
          </a:p>
          <a:p>
            <a:pPr indent="0" lvl="0" marL="0" rtl="0" algn="l">
              <a:lnSpc>
                <a:spcPct val="115000"/>
              </a:lnSpc>
              <a:spcBef>
                <a:spcPts val="1600"/>
              </a:spcBef>
              <a:spcAft>
                <a:spcPts val="1600"/>
              </a:spcAft>
              <a:buSzPts val="1800"/>
              <a:buNone/>
            </a:pPr>
            <a:r>
              <a:rPr lang="en-GB"/>
              <a:t>Save results to BigQuery</a:t>
            </a:r>
            <a:endParaRPr/>
          </a:p>
        </p:txBody>
      </p:sp>
      <p:pic>
        <p:nvPicPr>
          <p:cNvPr id="246" name="Google Shape;246;p21"/>
          <p:cNvPicPr preferRelativeResize="0"/>
          <p:nvPr/>
        </p:nvPicPr>
        <p:blipFill rotWithShape="1">
          <a:blip r:embed="rId3">
            <a:alphaModFix/>
          </a:blip>
          <a:srcRect b="0" l="0" r="0" t="0"/>
          <a:stretch/>
        </p:blipFill>
        <p:spPr>
          <a:xfrm>
            <a:off x="152400" y="1170125"/>
            <a:ext cx="8839201" cy="875747"/>
          </a:xfrm>
          <a:prstGeom prst="rect">
            <a:avLst/>
          </a:prstGeom>
          <a:noFill/>
          <a:ln>
            <a:noFill/>
          </a:ln>
        </p:spPr>
      </p:pic>
      <p:pic>
        <p:nvPicPr>
          <p:cNvPr id="247" name="Google Shape;247;p21"/>
          <p:cNvPicPr preferRelativeResize="0"/>
          <p:nvPr/>
        </p:nvPicPr>
        <p:blipFill rotWithShape="1">
          <a:blip r:embed="rId4">
            <a:alphaModFix/>
          </a:blip>
          <a:srcRect b="0" l="0" r="0" t="0"/>
          <a:stretch/>
        </p:blipFill>
        <p:spPr>
          <a:xfrm>
            <a:off x="152400" y="2198276"/>
            <a:ext cx="9104380" cy="47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Start streaming</a:t>
            </a:r>
            <a:endParaRPr/>
          </a:p>
        </p:txBody>
      </p:sp>
      <p:sp>
        <p:nvSpPr>
          <p:cNvPr id="253" name="Google Shape;253;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GB"/>
              <a:t>Run twitterHTTPClient.py</a:t>
            </a:r>
            <a:endParaRPr/>
          </a:p>
          <a:p>
            <a:pPr indent="-342900" lvl="0" marL="457200" rtl="0" algn="l">
              <a:lnSpc>
                <a:spcPct val="115000"/>
              </a:lnSpc>
              <a:spcBef>
                <a:spcPts val="0"/>
              </a:spcBef>
              <a:spcAft>
                <a:spcPts val="0"/>
              </a:spcAft>
              <a:buSzPts val="1800"/>
              <a:buAutoNum type="arabicPeriod"/>
            </a:pPr>
            <a:r>
              <a:rPr lang="en-GB"/>
              <a:t>Run sparkStreaming.py</a:t>
            </a:r>
            <a:endParaRPr/>
          </a:p>
          <a:p>
            <a:pPr indent="-342900" lvl="0" marL="457200" rtl="0" algn="l">
              <a:lnSpc>
                <a:spcPct val="115000"/>
              </a:lnSpc>
              <a:spcBef>
                <a:spcPts val="0"/>
              </a:spcBef>
              <a:spcAft>
                <a:spcPts val="0"/>
              </a:spcAft>
              <a:buSzPts val="1800"/>
              <a:buAutoNum type="arabicPeriod"/>
            </a:pPr>
            <a:r>
              <a:rPr lang="en-GB"/>
              <a:t>You can test sparkStreaming.py multiple times and leave twitterHTTPClient.py running</a:t>
            </a:r>
            <a:endParaRPr/>
          </a:p>
          <a:p>
            <a:pPr indent="-342900" lvl="0" marL="457200" rtl="0" algn="l">
              <a:lnSpc>
                <a:spcPct val="115000"/>
              </a:lnSpc>
              <a:spcBef>
                <a:spcPts val="0"/>
              </a:spcBef>
              <a:spcAft>
                <a:spcPts val="0"/>
              </a:spcAft>
              <a:buSzPts val="1800"/>
              <a:buAutoNum type="arabicPeriod"/>
            </a:pPr>
            <a:r>
              <a:rPr lang="en-GB"/>
              <a:t>Stop twitterHTTPClient.py (on job page of the cluster or use gcloud command)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Task1: hashtagCount</a:t>
            </a:r>
            <a:endParaRPr/>
          </a:p>
        </p:txBody>
      </p:sp>
      <p:sp>
        <p:nvSpPr>
          <p:cNvPr id="259" name="Google Shape;259;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60" name="Google Shape;260;p23"/>
          <p:cNvPicPr preferRelativeResize="0"/>
          <p:nvPr/>
        </p:nvPicPr>
        <p:blipFill rotWithShape="1">
          <a:blip r:embed="rId3">
            <a:alphaModFix/>
          </a:blip>
          <a:srcRect b="0" l="0" r="0" t="0"/>
          <a:stretch/>
        </p:blipFill>
        <p:spPr>
          <a:xfrm>
            <a:off x="401950" y="1017725"/>
            <a:ext cx="8197198" cy="38686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Task2: wordCount</a:t>
            </a:r>
            <a:endParaRPr/>
          </a:p>
        </p:txBody>
      </p:sp>
      <p:pic>
        <p:nvPicPr>
          <p:cNvPr id="266" name="Google Shape;266;p24"/>
          <p:cNvPicPr preferRelativeResize="0"/>
          <p:nvPr/>
        </p:nvPicPr>
        <p:blipFill rotWithShape="1">
          <a:blip r:embed="rId3">
            <a:alphaModFix/>
          </a:blip>
          <a:srcRect b="0" l="0" r="0" t="0"/>
          <a:stretch/>
        </p:blipFill>
        <p:spPr>
          <a:xfrm>
            <a:off x="550750" y="1183188"/>
            <a:ext cx="7124526" cy="419525"/>
          </a:xfrm>
          <a:prstGeom prst="rect">
            <a:avLst/>
          </a:prstGeom>
          <a:noFill/>
          <a:ln>
            <a:noFill/>
          </a:ln>
        </p:spPr>
      </p:pic>
      <p:pic>
        <p:nvPicPr>
          <p:cNvPr id="267" name="Google Shape;267;p24"/>
          <p:cNvPicPr preferRelativeResize="0"/>
          <p:nvPr/>
        </p:nvPicPr>
        <p:blipFill rotWithShape="1">
          <a:blip r:embed="rId4">
            <a:alphaModFix/>
          </a:blip>
          <a:srcRect b="0" l="0" r="0" t="0"/>
          <a:stretch/>
        </p:blipFill>
        <p:spPr>
          <a:xfrm>
            <a:off x="550750" y="1768199"/>
            <a:ext cx="7294001" cy="2971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Task3: Save results</a:t>
            </a:r>
            <a:endParaRPr/>
          </a:p>
        </p:txBody>
      </p:sp>
      <p:sp>
        <p:nvSpPr>
          <p:cNvPr id="273" name="Google Shape;27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SzPts val="1800"/>
              <a:buNone/>
            </a:pPr>
            <a:r>
              <a:rPr lang="en-GB"/>
              <a:t>Create a dataset:</a:t>
            </a:r>
            <a:endParaRPr/>
          </a:p>
          <a:p>
            <a:pPr indent="0" lvl="0" marL="0" rtl="0" algn="l">
              <a:lnSpc>
                <a:spcPct val="70000"/>
              </a:lnSpc>
              <a:spcBef>
                <a:spcPts val="1600"/>
              </a:spcBef>
              <a:spcAft>
                <a:spcPts val="0"/>
              </a:spcAft>
              <a:buSzPts val="1800"/>
              <a:buNone/>
            </a:pPr>
            <a:r>
              <a:rPr lang="en-GB"/>
              <a:t>	bq mk &lt;Dataset name&gt;</a:t>
            </a:r>
            <a:endParaRPr/>
          </a:p>
          <a:p>
            <a:pPr indent="0" lvl="0" marL="0" rtl="0" algn="l">
              <a:lnSpc>
                <a:spcPct val="70000"/>
              </a:lnSpc>
              <a:spcBef>
                <a:spcPts val="1600"/>
              </a:spcBef>
              <a:spcAft>
                <a:spcPts val="1600"/>
              </a:spcAft>
              <a:buSzPts val="1800"/>
              <a:buNone/>
            </a:pPr>
            <a:r>
              <a:rPr lang="en-GB"/>
              <a:t>Replace with your own bucket and dataset name:</a:t>
            </a:r>
            <a:endParaRPr/>
          </a:p>
        </p:txBody>
      </p:sp>
      <p:pic>
        <p:nvPicPr>
          <p:cNvPr id="274" name="Google Shape;274;p25"/>
          <p:cNvPicPr preferRelativeResize="0"/>
          <p:nvPr/>
        </p:nvPicPr>
        <p:blipFill rotWithShape="1">
          <a:blip r:embed="rId3">
            <a:alphaModFix/>
          </a:blip>
          <a:srcRect b="0" l="0" r="0" t="0"/>
          <a:stretch/>
        </p:blipFill>
        <p:spPr>
          <a:xfrm>
            <a:off x="365000" y="2571750"/>
            <a:ext cx="8520601" cy="17583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Task3: Save results</a:t>
            </a:r>
            <a:endParaRPr/>
          </a:p>
          <a:p>
            <a:pPr indent="0" lvl="0" marL="0" rtl="0" algn="l">
              <a:lnSpc>
                <a:spcPct val="100000"/>
              </a:lnSpc>
              <a:spcBef>
                <a:spcPts val="0"/>
              </a:spcBef>
              <a:spcAft>
                <a:spcPts val="0"/>
              </a:spcAft>
              <a:buSzPts val="2800"/>
              <a:buNone/>
            </a:pPr>
            <a:r>
              <a:t/>
            </a:r>
            <a:endParaRPr/>
          </a:p>
        </p:txBody>
      </p:sp>
      <p:pic>
        <p:nvPicPr>
          <p:cNvPr id="280" name="Google Shape;280;p26"/>
          <p:cNvPicPr preferRelativeResize="0"/>
          <p:nvPr/>
        </p:nvPicPr>
        <p:blipFill rotWithShape="1">
          <a:blip r:embed="rId3">
            <a:alphaModFix/>
          </a:blip>
          <a:srcRect b="0" l="0" r="0" t="0"/>
          <a:stretch/>
        </p:blipFill>
        <p:spPr>
          <a:xfrm>
            <a:off x="382000" y="1490924"/>
            <a:ext cx="8226050" cy="2024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Sample Results</a:t>
            </a:r>
            <a:endParaRPr/>
          </a:p>
        </p:txBody>
      </p:sp>
      <p:pic>
        <p:nvPicPr>
          <p:cNvPr id="286" name="Google Shape;286;p27"/>
          <p:cNvPicPr preferRelativeResize="0"/>
          <p:nvPr/>
        </p:nvPicPr>
        <p:blipFill rotWithShape="1">
          <a:blip r:embed="rId3">
            <a:alphaModFix/>
          </a:blip>
          <a:srcRect b="0" l="0" r="0" t="0"/>
          <a:stretch/>
        </p:blipFill>
        <p:spPr>
          <a:xfrm>
            <a:off x="480779" y="1092212"/>
            <a:ext cx="4845349" cy="3536926"/>
          </a:xfrm>
          <a:prstGeom prst="rect">
            <a:avLst/>
          </a:prstGeom>
          <a:noFill/>
          <a:ln>
            <a:noFill/>
          </a:ln>
        </p:spPr>
      </p:pic>
      <p:pic>
        <p:nvPicPr>
          <p:cNvPr id="287" name="Google Shape;287;p27"/>
          <p:cNvPicPr preferRelativeResize="0"/>
          <p:nvPr/>
        </p:nvPicPr>
        <p:blipFill rotWithShape="1">
          <a:blip r:embed="rId4">
            <a:alphaModFix/>
          </a:blip>
          <a:srcRect b="0" l="0" r="0" t="0"/>
          <a:stretch/>
        </p:blipFill>
        <p:spPr>
          <a:xfrm>
            <a:off x="3980175" y="1152475"/>
            <a:ext cx="4592326" cy="3332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Task4: LD</a:t>
            </a:r>
            <a:r>
              <a:rPr lang="en-GB"/>
              <a:t>A Clustering</a:t>
            </a:r>
            <a:endParaRPr/>
          </a:p>
        </p:txBody>
      </p:sp>
      <p:sp>
        <p:nvSpPr>
          <p:cNvPr id="293" name="Google Shape;293;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1600"/>
              </a:spcAft>
              <a:buSzPts val="1800"/>
              <a:buFont typeface="Noto Sans Symbols"/>
              <a:buChar char="●"/>
            </a:pPr>
            <a:r>
              <a:rPr lang="en-GB"/>
              <a:t>Load your streaming</a:t>
            </a:r>
            <a:endParaRPr/>
          </a:p>
        </p:txBody>
      </p:sp>
      <p:pic>
        <p:nvPicPr>
          <p:cNvPr id="294" name="Google Shape;294;p28"/>
          <p:cNvPicPr preferRelativeResize="0"/>
          <p:nvPr/>
        </p:nvPicPr>
        <p:blipFill rotWithShape="1">
          <a:blip r:embed="rId3">
            <a:alphaModFix/>
          </a:blip>
          <a:srcRect b="0" l="0" r="0" t="0"/>
          <a:stretch/>
        </p:blipFill>
        <p:spPr>
          <a:xfrm>
            <a:off x="630303" y="1775912"/>
            <a:ext cx="2928211" cy="26822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Logistic Regression</a:t>
            </a:r>
            <a:endParaRPr/>
          </a:p>
        </p:txBody>
      </p:sp>
      <p:sp>
        <p:nvSpPr>
          <p:cNvPr id="71" name="Google Shape;71;p3"/>
          <p:cNvSpPr txBox="1"/>
          <p:nvPr>
            <p:ph idx="1" type="body"/>
          </p:nvPr>
        </p:nvSpPr>
        <p:spPr>
          <a:xfrm>
            <a:off x="311700" y="1190917"/>
            <a:ext cx="8520600" cy="167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Logistic Function:</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GB"/>
              <a:t>Likelihood Function:</a:t>
            </a:r>
            <a:endParaRPr/>
          </a:p>
          <a:p>
            <a:pPr indent="-228600" lvl="0" marL="4572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p:txBody>
      </p:sp>
      <p:pic>
        <p:nvPicPr>
          <p:cNvPr id="72" name="Google Shape;72;p3"/>
          <p:cNvPicPr preferRelativeResize="0"/>
          <p:nvPr/>
        </p:nvPicPr>
        <p:blipFill rotWithShape="1">
          <a:blip r:embed="rId3">
            <a:alphaModFix/>
          </a:blip>
          <a:srcRect b="0" l="0" r="0" t="0"/>
          <a:stretch/>
        </p:blipFill>
        <p:spPr>
          <a:xfrm>
            <a:off x="1666524" y="1654488"/>
            <a:ext cx="2609784" cy="845073"/>
          </a:xfrm>
          <a:prstGeom prst="rect">
            <a:avLst/>
          </a:prstGeom>
          <a:noFill/>
          <a:ln>
            <a:noFill/>
          </a:ln>
        </p:spPr>
      </p:pic>
      <p:pic>
        <p:nvPicPr>
          <p:cNvPr id="73" name="Google Shape;73;p3"/>
          <p:cNvPicPr preferRelativeResize="0"/>
          <p:nvPr/>
        </p:nvPicPr>
        <p:blipFill rotWithShape="1">
          <a:blip r:embed="rId4">
            <a:alphaModFix/>
          </a:blip>
          <a:srcRect b="0" l="0" r="0" t="0"/>
          <a:stretch/>
        </p:blipFill>
        <p:spPr>
          <a:xfrm>
            <a:off x="4834006" y="1665271"/>
            <a:ext cx="3002076" cy="834290"/>
          </a:xfrm>
          <a:prstGeom prst="rect">
            <a:avLst/>
          </a:prstGeom>
          <a:noFill/>
          <a:ln>
            <a:noFill/>
          </a:ln>
        </p:spPr>
      </p:pic>
      <p:pic>
        <p:nvPicPr>
          <p:cNvPr id="74" name="Google Shape;74;p3"/>
          <p:cNvPicPr preferRelativeResize="0"/>
          <p:nvPr/>
        </p:nvPicPr>
        <p:blipFill rotWithShape="1">
          <a:blip r:embed="rId5">
            <a:alphaModFix/>
          </a:blip>
          <a:srcRect b="0" l="0" r="0" t="0"/>
          <a:stretch/>
        </p:blipFill>
        <p:spPr>
          <a:xfrm>
            <a:off x="1666524" y="3338971"/>
            <a:ext cx="3907857" cy="6713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Task4: L</a:t>
            </a:r>
            <a:r>
              <a:rPr lang="en-GB"/>
              <a:t>DA Clustering</a:t>
            </a:r>
            <a:endParaRPr/>
          </a:p>
        </p:txBody>
      </p:sp>
      <p:sp>
        <p:nvSpPr>
          <p:cNvPr id="300" name="Google Shape;300;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Font typeface="Noto Sans Symbols"/>
              <a:buChar char="●"/>
            </a:pPr>
            <a:r>
              <a:rPr lang="en-GB"/>
              <a:t>Do</a:t>
            </a:r>
            <a:r>
              <a:rPr lang="en-GB"/>
              <a:t> Clustering</a:t>
            </a:r>
            <a:endParaRPr/>
          </a:p>
          <a:p>
            <a:pPr indent="-285750" lvl="0" marL="285750" rtl="0" algn="l">
              <a:lnSpc>
                <a:spcPct val="115000"/>
              </a:lnSpc>
              <a:spcBef>
                <a:spcPts val="1600"/>
              </a:spcBef>
              <a:spcAft>
                <a:spcPts val="1600"/>
              </a:spcAft>
              <a:buSzPts val="1800"/>
              <a:buFont typeface="Noto Sans Symbols"/>
              <a:buChar char="●"/>
            </a:pPr>
            <a:r>
              <a:rPr lang="en-GB"/>
              <a:t>Check the weight of every topic distribution </a:t>
            </a:r>
            <a:endParaRPr/>
          </a:p>
        </p:txBody>
      </p:sp>
      <p:pic>
        <p:nvPicPr>
          <p:cNvPr id="301" name="Google Shape;301;p29"/>
          <p:cNvPicPr preferRelativeResize="0"/>
          <p:nvPr/>
        </p:nvPicPr>
        <p:blipFill rotWithShape="1">
          <a:blip r:embed="rId3">
            <a:alphaModFix/>
          </a:blip>
          <a:srcRect b="0" l="0" r="25369" t="0"/>
          <a:stretch/>
        </p:blipFill>
        <p:spPr>
          <a:xfrm>
            <a:off x="336974" y="2356473"/>
            <a:ext cx="8621575" cy="15658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Task4: LD</a:t>
            </a:r>
            <a:r>
              <a:rPr lang="en-GB"/>
              <a:t>A Clustering</a:t>
            </a:r>
            <a:endParaRPr/>
          </a:p>
        </p:txBody>
      </p:sp>
      <p:sp>
        <p:nvSpPr>
          <p:cNvPr id="307" name="Google Shape;30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1600"/>
              </a:spcAft>
              <a:buSzPts val="1800"/>
              <a:buFont typeface="Noto Sans Symbols"/>
              <a:buChar char="●"/>
            </a:pPr>
            <a:r>
              <a:rPr lang="en-GB"/>
              <a:t>Output topic and vocabulary distribution</a:t>
            </a:r>
            <a:endParaRPr/>
          </a:p>
        </p:txBody>
      </p:sp>
      <p:pic>
        <p:nvPicPr>
          <p:cNvPr id="308" name="Google Shape;308;p30"/>
          <p:cNvPicPr preferRelativeResize="0"/>
          <p:nvPr/>
        </p:nvPicPr>
        <p:blipFill rotWithShape="1">
          <a:blip r:embed="rId3">
            <a:alphaModFix/>
          </a:blip>
          <a:srcRect b="0" l="0" r="0" t="0"/>
          <a:stretch/>
        </p:blipFill>
        <p:spPr>
          <a:xfrm>
            <a:off x="630454" y="1646870"/>
            <a:ext cx="4143677" cy="3289190"/>
          </a:xfrm>
          <a:prstGeom prst="rect">
            <a:avLst/>
          </a:prstGeom>
          <a:noFill/>
          <a:ln>
            <a:noFill/>
          </a:ln>
        </p:spPr>
      </p:pic>
      <p:pic>
        <p:nvPicPr>
          <p:cNvPr descr="enter image description here" id="309" name="Google Shape;309;p30"/>
          <p:cNvPicPr preferRelativeResize="0"/>
          <p:nvPr/>
        </p:nvPicPr>
        <p:blipFill rotWithShape="1">
          <a:blip r:embed="rId4">
            <a:alphaModFix/>
          </a:blip>
          <a:srcRect b="0" l="0" r="0" t="0"/>
          <a:stretch/>
        </p:blipFill>
        <p:spPr>
          <a:xfrm>
            <a:off x="5317984" y="273013"/>
            <a:ext cx="1020252" cy="47155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Spark Streaming</a:t>
            </a:r>
            <a:endParaRPr/>
          </a:p>
        </p:txBody>
      </p:sp>
      <p:pic>
        <p:nvPicPr>
          <p:cNvPr id="80" name="Google Shape;80;p4"/>
          <p:cNvPicPr preferRelativeResize="0"/>
          <p:nvPr/>
        </p:nvPicPr>
        <p:blipFill rotWithShape="1">
          <a:blip r:embed="rId3">
            <a:alphaModFix/>
          </a:blip>
          <a:srcRect b="0" l="0" r="0" t="0"/>
          <a:stretch/>
        </p:blipFill>
        <p:spPr>
          <a:xfrm>
            <a:off x="1085150" y="1017725"/>
            <a:ext cx="6154825" cy="1969925"/>
          </a:xfrm>
          <a:prstGeom prst="rect">
            <a:avLst/>
          </a:prstGeom>
          <a:noFill/>
          <a:ln>
            <a:noFill/>
          </a:ln>
        </p:spPr>
      </p:pic>
      <p:pic>
        <p:nvPicPr>
          <p:cNvPr id="81" name="Google Shape;81;p4"/>
          <p:cNvPicPr preferRelativeResize="0"/>
          <p:nvPr/>
        </p:nvPicPr>
        <p:blipFill rotWithShape="1">
          <a:blip r:embed="rId4">
            <a:alphaModFix/>
          </a:blip>
          <a:srcRect b="0" l="0" r="0" t="0"/>
          <a:stretch/>
        </p:blipFill>
        <p:spPr>
          <a:xfrm>
            <a:off x="943025" y="3074300"/>
            <a:ext cx="6714474" cy="1286225"/>
          </a:xfrm>
          <a:prstGeom prst="rect">
            <a:avLst/>
          </a:prstGeom>
          <a:noFill/>
          <a:ln>
            <a:noFill/>
          </a:ln>
        </p:spPr>
      </p:pic>
      <p:sp>
        <p:nvSpPr>
          <p:cNvPr id="82" name="Google Shape;82;p4"/>
          <p:cNvSpPr txBox="1"/>
          <p:nvPr/>
        </p:nvSpPr>
        <p:spPr>
          <a:xfrm>
            <a:off x="1541945" y="4514275"/>
            <a:ext cx="5325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GB" sz="1200" u="sng" cap="none" strike="noStrike">
                <a:solidFill>
                  <a:srgbClr val="1155CC"/>
                </a:solidFill>
                <a:latin typeface="Arial"/>
                <a:ea typeface="Arial"/>
                <a:cs typeface="Arial"/>
                <a:sym typeface="Arial"/>
                <a:hlinkClick r:id="rId5">
                  <a:extLst>
                    <a:ext uri="{A12FA001-AC4F-418D-AE19-62706E023703}">
                      <ahyp:hlinkClr val="tx"/>
                    </a:ext>
                  </a:extLst>
                </a:hlinkClick>
              </a:rPr>
              <a:t>https://spark.apache.org/docs/latest/streaming-programming-guide.html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Dstream</a:t>
            </a:r>
            <a:endParaRPr/>
          </a:p>
        </p:txBody>
      </p:sp>
      <p:sp>
        <p:nvSpPr>
          <p:cNvPr id="88" name="Google Shape;88;p5"/>
          <p:cNvSpPr txBox="1"/>
          <p:nvPr>
            <p:ph idx="1" type="body"/>
          </p:nvPr>
        </p:nvSpPr>
        <p:spPr>
          <a:xfrm>
            <a:off x="311700" y="2860900"/>
            <a:ext cx="8520600" cy="167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A basic abstraction provided by Spark Streaming</a:t>
            </a:r>
            <a:endParaRPr/>
          </a:p>
          <a:p>
            <a:pPr indent="-342900" lvl="0" marL="457200" rtl="0" algn="l">
              <a:lnSpc>
                <a:spcPct val="115000"/>
              </a:lnSpc>
              <a:spcBef>
                <a:spcPts val="0"/>
              </a:spcBef>
              <a:spcAft>
                <a:spcPts val="0"/>
              </a:spcAft>
              <a:buSzPts val="1800"/>
              <a:buChar char="●"/>
            </a:pPr>
            <a:r>
              <a:rPr lang="en-GB"/>
              <a:t>Represents a continuous stream of data</a:t>
            </a:r>
            <a:endParaRPr/>
          </a:p>
          <a:p>
            <a:pPr indent="-342900" lvl="0" marL="457200" rtl="0" algn="l">
              <a:lnSpc>
                <a:spcPct val="115000"/>
              </a:lnSpc>
              <a:spcBef>
                <a:spcPts val="0"/>
              </a:spcBef>
              <a:spcAft>
                <a:spcPts val="0"/>
              </a:spcAft>
              <a:buSzPts val="1800"/>
              <a:buChar char="●"/>
            </a:pPr>
            <a:r>
              <a:rPr lang="en-GB"/>
              <a:t>Contains a continuous series of RDDs at different time</a:t>
            </a:r>
            <a:endParaRPr/>
          </a:p>
        </p:txBody>
      </p:sp>
      <p:pic>
        <p:nvPicPr>
          <p:cNvPr id="89" name="Google Shape;89;p5"/>
          <p:cNvPicPr preferRelativeResize="0"/>
          <p:nvPr/>
        </p:nvPicPr>
        <p:blipFill rotWithShape="1">
          <a:blip r:embed="rId3">
            <a:alphaModFix/>
          </a:blip>
          <a:srcRect b="0" l="0" r="0" t="0"/>
          <a:stretch/>
        </p:blipFill>
        <p:spPr>
          <a:xfrm>
            <a:off x="240100" y="1017724"/>
            <a:ext cx="8663800" cy="145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pSp>
        <p:nvGrpSpPr>
          <p:cNvPr id="94" name="Google Shape;94;p6"/>
          <p:cNvGrpSpPr/>
          <p:nvPr/>
        </p:nvGrpSpPr>
        <p:grpSpPr>
          <a:xfrm>
            <a:off x="1725150" y="365375"/>
            <a:ext cx="5904050" cy="4341925"/>
            <a:chOff x="1725150" y="365375"/>
            <a:chExt cx="5904050" cy="4341925"/>
          </a:xfrm>
        </p:grpSpPr>
        <p:sp>
          <p:nvSpPr>
            <p:cNvPr id="95" name="Google Shape;95;p6"/>
            <p:cNvSpPr/>
            <p:nvPr/>
          </p:nvSpPr>
          <p:spPr>
            <a:xfrm>
              <a:off x="2688775" y="365375"/>
              <a:ext cx="1704300" cy="22722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Spark Context</a:t>
              </a:r>
              <a:endParaRPr/>
            </a:p>
          </p:txBody>
        </p:sp>
        <p:sp>
          <p:nvSpPr>
            <p:cNvPr id="96" name="Google Shape;96;p6"/>
            <p:cNvSpPr/>
            <p:nvPr/>
          </p:nvSpPr>
          <p:spPr>
            <a:xfrm>
              <a:off x="6739700" y="685125"/>
              <a:ext cx="889500" cy="12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Twitter API</a:t>
              </a:r>
              <a:endParaRPr/>
            </a:p>
          </p:txBody>
        </p:sp>
        <p:sp>
          <p:nvSpPr>
            <p:cNvPr id="97" name="Google Shape;97;p6"/>
            <p:cNvSpPr/>
            <p:nvPr/>
          </p:nvSpPr>
          <p:spPr>
            <a:xfrm>
              <a:off x="5093700" y="761025"/>
              <a:ext cx="843900" cy="105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Socket</a:t>
              </a:r>
              <a:endParaRPr/>
            </a:p>
          </p:txBody>
        </p:sp>
        <p:sp>
          <p:nvSpPr>
            <p:cNvPr id="98" name="Google Shape;98;p6"/>
            <p:cNvSpPr/>
            <p:nvPr/>
          </p:nvSpPr>
          <p:spPr>
            <a:xfrm>
              <a:off x="2901925" y="456675"/>
              <a:ext cx="1176900" cy="166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Spark Streaming</a:t>
              </a:r>
              <a:endParaRPr/>
            </a:p>
          </p:txBody>
        </p:sp>
        <p:sp>
          <p:nvSpPr>
            <p:cNvPr id="99" name="Google Shape;99;p6"/>
            <p:cNvSpPr/>
            <p:nvPr/>
          </p:nvSpPr>
          <p:spPr>
            <a:xfrm>
              <a:off x="3784713" y="3652200"/>
              <a:ext cx="1359300" cy="1055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BigQuery</a:t>
              </a:r>
              <a:endParaRPr/>
            </a:p>
          </p:txBody>
        </p:sp>
        <p:sp>
          <p:nvSpPr>
            <p:cNvPr id="100" name="Google Shape;100;p6"/>
            <p:cNvSpPr/>
            <p:nvPr/>
          </p:nvSpPr>
          <p:spPr>
            <a:xfrm>
              <a:off x="1836738" y="3652200"/>
              <a:ext cx="1359300" cy="1055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Google</a:t>
              </a:r>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Storage</a:t>
              </a:r>
              <a:endParaRPr/>
            </a:p>
          </p:txBody>
        </p:sp>
        <p:cxnSp>
          <p:nvCxnSpPr>
            <p:cNvPr id="101" name="Google Shape;101;p6"/>
            <p:cNvCxnSpPr/>
            <p:nvPr/>
          </p:nvCxnSpPr>
          <p:spPr>
            <a:xfrm>
              <a:off x="5944950" y="1055075"/>
              <a:ext cx="821700" cy="0"/>
            </a:xfrm>
            <a:prstGeom prst="straightConnector1">
              <a:avLst/>
            </a:prstGeom>
            <a:noFill/>
            <a:ln cap="flat" cmpd="sng" w="9525">
              <a:solidFill>
                <a:schemeClr val="dk2"/>
              </a:solidFill>
              <a:prstDash val="solid"/>
              <a:round/>
              <a:headEnd len="sm" w="sm" type="none"/>
              <a:tailEnd len="med" w="med" type="triangle"/>
            </a:ln>
          </p:spPr>
        </p:cxnSp>
        <p:cxnSp>
          <p:nvCxnSpPr>
            <p:cNvPr id="102" name="Google Shape;102;p6"/>
            <p:cNvCxnSpPr/>
            <p:nvPr/>
          </p:nvCxnSpPr>
          <p:spPr>
            <a:xfrm rot="10800000">
              <a:off x="5945050" y="1531825"/>
              <a:ext cx="811500" cy="10200"/>
            </a:xfrm>
            <a:prstGeom prst="straightConnector1">
              <a:avLst/>
            </a:prstGeom>
            <a:noFill/>
            <a:ln cap="flat" cmpd="sng" w="9525">
              <a:solidFill>
                <a:schemeClr val="dk2"/>
              </a:solidFill>
              <a:prstDash val="solid"/>
              <a:round/>
              <a:headEnd len="sm" w="sm" type="none"/>
              <a:tailEnd len="med" w="med" type="triangle"/>
            </a:ln>
          </p:spPr>
        </p:cxnSp>
        <p:sp>
          <p:nvSpPr>
            <p:cNvPr id="103" name="Google Shape;103;p6"/>
            <p:cNvSpPr txBox="1"/>
            <p:nvPr/>
          </p:nvSpPr>
          <p:spPr>
            <a:xfrm>
              <a:off x="5939950" y="761025"/>
              <a:ext cx="821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request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
            <p:cNvSpPr txBox="1"/>
            <p:nvPr/>
          </p:nvSpPr>
          <p:spPr>
            <a:xfrm>
              <a:off x="6031475" y="1217775"/>
              <a:ext cx="821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data</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 name="Google Shape;105;p6"/>
            <p:cNvCxnSpPr/>
            <p:nvPr/>
          </p:nvCxnSpPr>
          <p:spPr>
            <a:xfrm>
              <a:off x="4413050" y="1121650"/>
              <a:ext cx="659400" cy="0"/>
            </a:xfrm>
            <a:prstGeom prst="straightConnector1">
              <a:avLst/>
            </a:prstGeom>
            <a:noFill/>
            <a:ln cap="flat" cmpd="sng" w="9525">
              <a:solidFill>
                <a:schemeClr val="dk2"/>
              </a:solidFill>
              <a:prstDash val="solid"/>
              <a:round/>
              <a:headEnd len="sm" w="sm" type="none"/>
              <a:tailEnd len="med" w="med" type="triangle"/>
            </a:ln>
          </p:spPr>
        </p:cxnSp>
        <p:cxnSp>
          <p:nvCxnSpPr>
            <p:cNvPr id="106" name="Google Shape;106;p6"/>
            <p:cNvCxnSpPr/>
            <p:nvPr/>
          </p:nvCxnSpPr>
          <p:spPr>
            <a:xfrm flipH="1">
              <a:off x="4372975" y="1578175"/>
              <a:ext cx="740100" cy="9600"/>
            </a:xfrm>
            <a:prstGeom prst="straightConnector1">
              <a:avLst/>
            </a:prstGeom>
            <a:noFill/>
            <a:ln cap="flat" cmpd="sng" w="9525">
              <a:solidFill>
                <a:schemeClr val="dk2"/>
              </a:solidFill>
              <a:prstDash val="solid"/>
              <a:round/>
              <a:headEnd len="sm" w="sm" type="none"/>
              <a:tailEnd len="med" w="med" type="triangle"/>
            </a:ln>
          </p:spPr>
        </p:cxnSp>
        <p:sp>
          <p:nvSpPr>
            <p:cNvPr id="107" name="Google Shape;107;p6"/>
            <p:cNvSpPr txBox="1"/>
            <p:nvPr/>
          </p:nvSpPr>
          <p:spPr>
            <a:xfrm>
              <a:off x="4332175" y="751750"/>
              <a:ext cx="821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request</a:t>
              </a:r>
              <a:endParaRPr/>
            </a:p>
          </p:txBody>
        </p:sp>
        <p:sp>
          <p:nvSpPr>
            <p:cNvPr id="108" name="Google Shape;108;p6"/>
            <p:cNvSpPr txBox="1"/>
            <p:nvPr/>
          </p:nvSpPr>
          <p:spPr>
            <a:xfrm>
              <a:off x="4393075" y="1244025"/>
              <a:ext cx="821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data</a:t>
              </a:r>
              <a:endParaRPr/>
            </a:p>
          </p:txBody>
        </p:sp>
        <p:cxnSp>
          <p:nvCxnSpPr>
            <p:cNvPr id="109" name="Google Shape;109;p6"/>
            <p:cNvCxnSpPr/>
            <p:nvPr/>
          </p:nvCxnSpPr>
          <p:spPr>
            <a:xfrm flipH="1">
              <a:off x="2252225" y="1846375"/>
              <a:ext cx="821700" cy="1826100"/>
            </a:xfrm>
            <a:prstGeom prst="straightConnector1">
              <a:avLst/>
            </a:prstGeom>
            <a:noFill/>
            <a:ln cap="flat" cmpd="sng" w="9525">
              <a:solidFill>
                <a:schemeClr val="dk2"/>
              </a:solidFill>
              <a:prstDash val="solid"/>
              <a:round/>
              <a:headEnd len="sm" w="sm" type="none"/>
              <a:tailEnd len="med" w="med" type="triangle"/>
            </a:ln>
          </p:spPr>
        </p:cxnSp>
        <p:sp>
          <p:nvSpPr>
            <p:cNvPr id="110" name="Google Shape;110;p6"/>
            <p:cNvSpPr txBox="1"/>
            <p:nvPr/>
          </p:nvSpPr>
          <p:spPr>
            <a:xfrm>
              <a:off x="1725150" y="2574475"/>
              <a:ext cx="1064700" cy="8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Put streaming data</a:t>
              </a:r>
              <a:endParaRPr/>
            </a:p>
          </p:txBody>
        </p:sp>
        <p:cxnSp>
          <p:nvCxnSpPr>
            <p:cNvPr id="111" name="Google Shape;111;p6"/>
            <p:cNvCxnSpPr/>
            <p:nvPr/>
          </p:nvCxnSpPr>
          <p:spPr>
            <a:xfrm flipH="1" rot="10800000">
              <a:off x="2871025" y="2637600"/>
              <a:ext cx="405900" cy="1014600"/>
            </a:xfrm>
            <a:prstGeom prst="straightConnector1">
              <a:avLst/>
            </a:prstGeom>
            <a:noFill/>
            <a:ln cap="flat" cmpd="sng" w="9525">
              <a:solidFill>
                <a:schemeClr val="dk2"/>
              </a:solidFill>
              <a:prstDash val="solid"/>
              <a:round/>
              <a:headEnd len="sm" w="sm" type="none"/>
              <a:tailEnd len="med" w="med" type="triangle"/>
            </a:ln>
          </p:spPr>
        </p:cxnSp>
        <p:sp>
          <p:nvSpPr>
            <p:cNvPr id="112" name="Google Shape;112;p6"/>
            <p:cNvSpPr txBox="1"/>
            <p:nvPr/>
          </p:nvSpPr>
          <p:spPr>
            <a:xfrm>
              <a:off x="2973225" y="3079375"/>
              <a:ext cx="8115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Read data</a:t>
              </a:r>
              <a:endParaRPr/>
            </a:p>
          </p:txBody>
        </p:sp>
        <p:cxnSp>
          <p:nvCxnSpPr>
            <p:cNvPr id="113" name="Google Shape;113;p6"/>
            <p:cNvCxnSpPr>
              <a:endCxn id="99" idx="1"/>
            </p:cNvCxnSpPr>
            <p:nvPr/>
          </p:nvCxnSpPr>
          <p:spPr>
            <a:xfrm>
              <a:off x="3966663" y="2668200"/>
              <a:ext cx="497700" cy="984000"/>
            </a:xfrm>
            <a:prstGeom prst="straightConnector1">
              <a:avLst/>
            </a:prstGeom>
            <a:noFill/>
            <a:ln cap="flat" cmpd="sng" w="9525">
              <a:solidFill>
                <a:schemeClr val="dk2"/>
              </a:solidFill>
              <a:prstDash val="solid"/>
              <a:round/>
              <a:headEnd len="sm" w="sm" type="none"/>
              <a:tailEnd len="med" w="med" type="triangle"/>
            </a:ln>
          </p:spPr>
        </p:cxnSp>
        <p:sp>
          <p:nvSpPr>
            <p:cNvPr id="114" name="Google Shape;114;p6"/>
            <p:cNvSpPr txBox="1"/>
            <p:nvPr/>
          </p:nvSpPr>
          <p:spPr>
            <a:xfrm>
              <a:off x="4260950" y="2917275"/>
              <a:ext cx="8115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Write</a:t>
              </a:r>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data</a:t>
              </a:r>
              <a:endParaRPr/>
            </a:p>
          </p:txBody>
        </p:sp>
      </p:grpSp>
      <p:sp>
        <p:nvSpPr>
          <p:cNvPr id="115" name="Google Shape;115;p6"/>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Architecture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LDA (Latent Dirichlet allocation)</a:t>
            </a:r>
            <a:endParaRPr/>
          </a:p>
        </p:txBody>
      </p:sp>
      <p:sp>
        <p:nvSpPr>
          <p:cNvPr id="121" name="Google Shape;121;p7"/>
          <p:cNvSpPr txBox="1"/>
          <p:nvPr>
            <p:ph idx="1" type="body"/>
          </p:nvPr>
        </p:nvSpPr>
        <p:spPr>
          <a:xfrm>
            <a:off x="311700" y="1190917"/>
            <a:ext cx="8520600" cy="167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A topic model.</a:t>
            </a:r>
            <a:endParaRPr/>
          </a:p>
          <a:p>
            <a:pPr indent="-342900" lvl="0" marL="457200" rtl="0" algn="l">
              <a:lnSpc>
                <a:spcPct val="115000"/>
              </a:lnSpc>
              <a:spcBef>
                <a:spcPts val="0"/>
              </a:spcBef>
              <a:spcAft>
                <a:spcPts val="0"/>
              </a:spcAft>
              <a:buSzPts val="1800"/>
              <a:buChar char="●"/>
            </a:pPr>
            <a:r>
              <a:rPr lang="en-GB"/>
              <a:t>A three-layer Bayesian probability model, including a three-layer structure of words, topics, and documents.</a:t>
            </a:r>
            <a:endParaRPr/>
          </a:p>
          <a:p>
            <a:pPr indent="-342900" lvl="0" marL="457200" rtl="0" algn="l">
              <a:lnSpc>
                <a:spcPct val="115000"/>
              </a:lnSpc>
              <a:spcBef>
                <a:spcPts val="0"/>
              </a:spcBef>
              <a:spcAft>
                <a:spcPts val="0"/>
              </a:spcAft>
              <a:buSzPts val="1800"/>
              <a:buChar char="●"/>
            </a:pPr>
            <a:r>
              <a:rPr lang="en-GB"/>
              <a:t>It can be used to generate a document, and identify themes in a large-scale document.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LDA (Latent Dirichlet allocation)</a:t>
            </a:r>
            <a:endParaRPr/>
          </a:p>
        </p:txBody>
      </p:sp>
      <p:pic>
        <p:nvPicPr>
          <p:cNvPr id="127" name="Google Shape;127;p8"/>
          <p:cNvPicPr preferRelativeResize="0"/>
          <p:nvPr/>
        </p:nvPicPr>
        <p:blipFill rotWithShape="1">
          <a:blip r:embed="rId3">
            <a:alphaModFix/>
          </a:blip>
          <a:srcRect b="0" l="0" r="0" t="0"/>
          <a:stretch/>
        </p:blipFill>
        <p:spPr>
          <a:xfrm>
            <a:off x="240051" y="1478458"/>
            <a:ext cx="4013406" cy="2554527"/>
          </a:xfrm>
          <a:prstGeom prst="rect">
            <a:avLst/>
          </a:prstGeom>
          <a:noFill/>
          <a:ln>
            <a:noFill/>
          </a:ln>
        </p:spPr>
      </p:pic>
      <p:pic>
        <p:nvPicPr>
          <p:cNvPr id="128" name="Google Shape;128;p8"/>
          <p:cNvPicPr preferRelativeResize="0"/>
          <p:nvPr/>
        </p:nvPicPr>
        <p:blipFill rotWithShape="1">
          <a:blip r:embed="rId4">
            <a:alphaModFix/>
          </a:blip>
          <a:srcRect b="0" l="0" r="0" t="0"/>
          <a:stretch/>
        </p:blipFill>
        <p:spPr>
          <a:xfrm>
            <a:off x="4572000" y="1906980"/>
            <a:ext cx="4331950" cy="156054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LDA (Latent Dirichlet allocation)</a:t>
            </a:r>
            <a:endParaRPr/>
          </a:p>
        </p:txBody>
      </p:sp>
      <p:sp>
        <p:nvSpPr>
          <p:cNvPr id="134" name="Google Shape;134;p9"/>
          <p:cNvSpPr txBox="1"/>
          <p:nvPr>
            <p:ph idx="1" type="body"/>
          </p:nvPr>
        </p:nvSpPr>
        <p:spPr>
          <a:xfrm>
            <a:off x="311700" y="1095592"/>
            <a:ext cx="8520600" cy="167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sz="1600"/>
              <a:t>The left side is the word node, and the right side is the document node. Each word node stores some weight values to indicate which topic the word is related to; similarly, each article node stores an estimate of the topic discussed in the current article.</a:t>
            </a:r>
            <a:endParaRPr sz="1600"/>
          </a:p>
        </p:txBody>
      </p:sp>
      <p:pic>
        <p:nvPicPr>
          <p:cNvPr id="135" name="Google Shape;135;p9"/>
          <p:cNvPicPr preferRelativeResize="0"/>
          <p:nvPr/>
        </p:nvPicPr>
        <p:blipFill rotWithShape="1">
          <a:blip r:embed="rId3">
            <a:alphaModFix/>
          </a:blip>
          <a:srcRect b="0" l="0" r="0" t="0"/>
          <a:stretch/>
        </p:blipFill>
        <p:spPr>
          <a:xfrm>
            <a:off x="199122" y="2203141"/>
            <a:ext cx="4049312" cy="2272606"/>
          </a:xfrm>
          <a:prstGeom prst="rect">
            <a:avLst/>
          </a:prstGeom>
          <a:noFill/>
          <a:ln>
            <a:noFill/>
          </a:ln>
        </p:spPr>
      </p:pic>
      <p:pic>
        <p:nvPicPr>
          <p:cNvPr id="136" name="Google Shape;136;p9"/>
          <p:cNvPicPr preferRelativeResize="0"/>
          <p:nvPr/>
        </p:nvPicPr>
        <p:blipFill rotWithShape="1">
          <a:blip r:embed="rId4">
            <a:alphaModFix/>
          </a:blip>
          <a:srcRect b="0" l="0" r="0" t="0"/>
          <a:stretch/>
        </p:blipFill>
        <p:spPr>
          <a:xfrm>
            <a:off x="4572001" y="2126140"/>
            <a:ext cx="3080084" cy="1534022"/>
          </a:xfrm>
          <a:prstGeom prst="rect">
            <a:avLst/>
          </a:prstGeom>
          <a:noFill/>
          <a:ln>
            <a:noFill/>
          </a:ln>
        </p:spPr>
      </p:pic>
      <p:pic>
        <p:nvPicPr>
          <p:cNvPr id="137" name="Google Shape;137;p9"/>
          <p:cNvPicPr preferRelativeResize="0"/>
          <p:nvPr/>
        </p:nvPicPr>
        <p:blipFill rotWithShape="1">
          <a:blip r:embed="rId5">
            <a:alphaModFix/>
          </a:blip>
          <a:srcRect b="0" l="0" r="0" t="0"/>
          <a:stretch/>
        </p:blipFill>
        <p:spPr>
          <a:xfrm>
            <a:off x="4382623" y="3660162"/>
            <a:ext cx="3079942" cy="864753"/>
          </a:xfrm>
          <a:prstGeom prst="rect">
            <a:avLst/>
          </a:prstGeom>
          <a:noFill/>
          <a:ln>
            <a:noFill/>
          </a:ln>
        </p:spPr>
      </p:pic>
      <p:sp>
        <p:nvSpPr>
          <p:cNvPr id="138" name="Google Shape;138;p9"/>
          <p:cNvSpPr txBox="1"/>
          <p:nvPr/>
        </p:nvSpPr>
        <p:spPr>
          <a:xfrm>
            <a:off x="4500350" y="4524915"/>
            <a:ext cx="433195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d is the document, w is the word, z is the topic, and k is the number of topics.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2021-10-01T01:11:00Z</dcterms:created>
  <dc:creator>GuoshiwenHan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59E6AB685524487680A196704AE614E4</vt:lpwstr>
  </property>
  <property fmtid="{D5CDD505-2E9C-101B-9397-08002B2CF9AE}" pid="3" name="KSOProductBuildVer">
    <vt:lpwstr>2052-11.1.0.10938</vt:lpwstr>
  </property>
</Properties>
</file>